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Caveat"/>
      <p:regular r:id="rId23"/>
      <p:bold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Caveat-bold.fntdata"/><Relationship Id="rId23" Type="http://schemas.openxmlformats.org/officeDocument/2006/relationships/font" Target="fonts/Cave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990ed0242b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990ed0242b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general more improvements was seen for complex prompts then simple prompts, but to get those improvements, the model had to run for longer times, and the chances of generating correct image is less.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990ed0242b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990ed0242b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general, time taken increases on increasing the patience value. On the other hand increase in the score is marginal.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990ed0242b_0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990ed0242b_0_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990ed0242b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990ed0242b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990ed0242b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990ed0242b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recent years, </a:t>
            </a:r>
            <a:r>
              <a:rPr b="1" lang="en">
                <a:solidFill>
                  <a:schemeClr val="dk1"/>
                </a:solidFill>
              </a:rPr>
              <a:t>text-to-image diffusion models</a:t>
            </a:r>
            <a:r>
              <a:rPr lang="en">
                <a:solidFill>
                  <a:schemeClr val="dk1"/>
                </a:solidFill>
              </a:rPr>
              <a:t> like </a:t>
            </a:r>
            <a:r>
              <a:rPr i="1" lang="en">
                <a:solidFill>
                  <a:schemeClr val="dk1"/>
                </a:solidFill>
              </a:rPr>
              <a:t>Stable Diffusion</a:t>
            </a:r>
            <a:r>
              <a:rPr lang="en">
                <a:solidFill>
                  <a:schemeClr val="dk1"/>
                </a:solidFill>
              </a:rPr>
              <a:t>, </a:t>
            </a:r>
            <a:r>
              <a:rPr i="1" lang="en">
                <a:solidFill>
                  <a:schemeClr val="dk1"/>
                </a:solidFill>
              </a:rPr>
              <a:t>DALL·E 3</a:t>
            </a:r>
            <a:r>
              <a:rPr lang="en">
                <a:solidFill>
                  <a:schemeClr val="dk1"/>
                </a:solidFill>
              </a:rPr>
              <a:t>, and </a:t>
            </a:r>
            <a:r>
              <a:rPr i="1" lang="en">
                <a:solidFill>
                  <a:schemeClr val="dk1"/>
                </a:solidFill>
              </a:rPr>
              <a:t>Midjourney</a:t>
            </a:r>
            <a:r>
              <a:rPr lang="en">
                <a:solidFill>
                  <a:schemeClr val="dk1"/>
                </a:solidFill>
              </a:rPr>
              <a:t> have transformed creative content generation. These models can turn a short sentence into highly realistic and imaginative visuals — a feat that was nearly impossible a few years ago.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2022, a digital artwork titled </a:t>
            </a:r>
            <a:r>
              <a:rPr i="1" lang="en">
                <a:solidFill>
                  <a:schemeClr val="dk1"/>
                </a:solidFill>
              </a:rPr>
              <a:t>“Théâtre D’opéra Spatial”</a:t>
            </a:r>
            <a:r>
              <a:rPr lang="en">
                <a:solidFill>
                  <a:schemeClr val="dk1"/>
                </a:solidFill>
              </a:rPr>
              <a:t>, generated using </a:t>
            </a:r>
            <a:r>
              <a:rPr b="1" lang="en">
                <a:solidFill>
                  <a:schemeClr val="dk1"/>
                </a:solidFill>
              </a:rPr>
              <a:t>Midjourney</a:t>
            </a:r>
            <a:r>
              <a:rPr lang="en">
                <a:solidFill>
                  <a:schemeClr val="dk1"/>
                </a:solidFill>
              </a:rPr>
              <a:t>, </a:t>
            </a:r>
            <a:r>
              <a:rPr b="1" lang="en">
                <a:solidFill>
                  <a:schemeClr val="dk1"/>
                </a:solidFill>
              </a:rPr>
              <a:t>won a state art fair competition</a:t>
            </a:r>
            <a:r>
              <a:rPr lang="en">
                <a:solidFill>
                  <a:schemeClr val="dk1"/>
                </a:solidFill>
              </a:rPr>
              <a:t>, sparking global discussions on the role of AI in creativity.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990ed0242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990ed0242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"So, where do these amazing models fail? They struggle when prompts get complex."</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br>
              <a:rPr b="1" lang="en">
                <a:solidFill>
                  <a:schemeClr val="dk1"/>
                </a:solidFill>
              </a:rPr>
            </a:br>
            <a:r>
              <a:rPr lang="en">
                <a:solidFill>
                  <a:schemeClr val="dk1"/>
                </a:solidFill>
              </a:rPr>
              <a:t>"They often get confused by a few key things:"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Spatial Arrangement:</a:t>
            </a:r>
            <a:r>
              <a:rPr lang="en">
                <a:solidFill>
                  <a:schemeClr val="dk1"/>
                </a:solidFill>
              </a:rPr>
              <a:t> Confusing concepts like 'left' and 'right'.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Object Count:</a:t>
            </a:r>
            <a:r>
              <a:rPr lang="en">
                <a:solidFill>
                  <a:schemeClr val="dk1"/>
                </a:solidFill>
              </a:rPr>
              <a:t> They can't count reliably.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World Knowledge &amp; Physics:</a:t>
            </a:r>
            <a:r>
              <a:rPr lang="en">
                <a:solidFill>
                  <a:schemeClr val="dk1"/>
                </a:solidFill>
              </a:rPr>
              <a:t> They often default to what's "normal" instead of what was asked.</a:t>
            </a:r>
            <a:br>
              <a:rPr b="1" lang="en">
                <a:solidFill>
                  <a:schemeClr val="dk1"/>
                </a:solidFill>
              </a:rPr>
            </a:br>
            <a:endParaRPr>
              <a:solidFill>
                <a:schemeClr val="dk1"/>
              </a:solidFill>
            </a:endParaRPr>
          </a:p>
          <a:p>
            <a:pPr indent="0" lvl="0" marL="0" rtl="0" algn="l">
              <a:spcBef>
                <a:spcPts val="1200"/>
              </a:spcBef>
              <a:spcAft>
                <a:spcPts val="0"/>
              </a:spcAft>
              <a:buNone/>
            </a:pPr>
            <a:r>
              <a:t/>
            </a:r>
            <a:endParaRPr b="1" sz="1050">
              <a:solidFill>
                <a:srgbClr val="E2E2E5"/>
              </a:solidFill>
              <a:highlight>
                <a:srgbClr val="191919"/>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990ed0242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990ed0242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lack of reliability means users must </a:t>
            </a:r>
            <a:r>
              <a:rPr b="1" lang="en">
                <a:solidFill>
                  <a:schemeClr val="dk1"/>
                </a:solidFill>
              </a:rPr>
              <a:t>generate dozens of images</a:t>
            </a:r>
            <a:r>
              <a:rPr lang="en">
                <a:solidFill>
                  <a:schemeClr val="dk1"/>
                </a:solidFill>
              </a:rPr>
              <a:t> and </a:t>
            </a:r>
            <a:r>
              <a:rPr b="1" lang="en">
                <a:solidFill>
                  <a:schemeClr val="dk1"/>
                </a:solidFill>
              </a:rPr>
              <a:t>manually pick</a:t>
            </a:r>
            <a:r>
              <a:rPr lang="en">
                <a:solidFill>
                  <a:schemeClr val="dk1"/>
                </a:solidFill>
              </a:rPr>
              <a:t> one that matches the prompt.</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process becomes tedious and inefficient, especially for designers, educators, and AI artists who rely on precision.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990ed0242b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990ed0242b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050">
                <a:solidFill>
                  <a:srgbClr val="E2E2E5"/>
                </a:solidFill>
                <a:highlight>
                  <a:srgbClr val="191919"/>
                </a:highlight>
              </a:rPr>
              <a:t>So, these model failures we've talked about lead directly to a frustrating user experience. The  tedious cycle of wait, check and repeat is what we want to eliminate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990ed0242b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990ed0242b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Why This Approach Works: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CLIP is trained on millions of image–text pairs, learning to connect visual and linguistic meaning.</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By combining the </a:t>
            </a:r>
            <a:r>
              <a:rPr i="1" lang="en">
                <a:solidFill>
                  <a:schemeClr val="dk1"/>
                </a:solidFill>
              </a:rPr>
              <a:t>creativity</a:t>
            </a:r>
            <a:r>
              <a:rPr lang="en">
                <a:solidFill>
                  <a:schemeClr val="dk1"/>
                </a:solidFill>
              </a:rPr>
              <a:t> of diffusion models with the </a:t>
            </a:r>
            <a:r>
              <a:rPr i="1" lang="en">
                <a:solidFill>
                  <a:schemeClr val="dk1"/>
                </a:solidFill>
              </a:rPr>
              <a:t>discriminative power</a:t>
            </a:r>
            <a:r>
              <a:rPr lang="en">
                <a:solidFill>
                  <a:schemeClr val="dk1"/>
                </a:solidFill>
              </a:rPr>
              <a:t> of CLIP, we get the best of both worlds — </a:t>
            </a:r>
            <a:r>
              <a:rPr b="1" lang="en">
                <a:solidFill>
                  <a:schemeClr val="dk1"/>
                </a:solidFill>
              </a:rPr>
              <a:t>high-quality and prompt-consistent</a:t>
            </a:r>
            <a:r>
              <a:rPr lang="en">
                <a:solidFill>
                  <a:schemeClr val="dk1"/>
                </a:solidFill>
              </a:rPr>
              <a:t> outputs.</a:t>
            </a:r>
            <a:endParaRPr>
              <a:solidFill>
                <a:schemeClr val="dk1"/>
              </a:solidFill>
            </a:endParaRPr>
          </a:p>
          <a:p>
            <a:pPr indent="0" lvl="0" marL="0" rtl="0" algn="l">
              <a:spcBef>
                <a:spcPts val="1200"/>
              </a:spcBef>
              <a:spcAft>
                <a:spcPts val="0"/>
              </a:spcAft>
              <a:buNone/>
            </a:pPr>
            <a:r>
              <a:rPr lang="en" sz="1300">
                <a:solidFill>
                  <a:srgbClr val="595959"/>
                </a:solidFill>
                <a:latin typeface="Lato"/>
                <a:ea typeface="Lato"/>
                <a:cs typeface="Lato"/>
                <a:sym typeface="Lato"/>
              </a:rPr>
              <a:t>The system automatically selects the image with the highest semantic similarity — the one that best “understands” the prompt.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990ed0242b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990ed0242b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Encoder -&gt; latent space -&gt; diffusion(unet)-&gt; decoder</a:t>
            </a:r>
            <a:endParaRPr/>
          </a:p>
          <a:p>
            <a:pPr indent="-298450" lvl="0" marL="457200" rtl="0" algn="l">
              <a:spcBef>
                <a:spcPts val="0"/>
              </a:spcBef>
              <a:spcAft>
                <a:spcPts val="0"/>
              </a:spcAft>
              <a:buSzPts val="1100"/>
              <a:buAutoNum type="arabicPeriod"/>
            </a:pPr>
            <a:r>
              <a:rPr lang="en"/>
              <a:t>Zero shot transfer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990ed0242b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990ed0242b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990ed0242b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990ed0242b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7950" y="1253875"/>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Improving Text-to-Image Coherence with CLIP-based Re-ranking</a:t>
            </a:r>
            <a:endParaRPr/>
          </a:p>
        </p:txBody>
      </p:sp>
      <p:sp>
        <p:nvSpPr>
          <p:cNvPr id="87" name="Google Shape;87;p13"/>
          <p:cNvSpPr txBox="1"/>
          <p:nvPr>
            <p:ph idx="1" type="subTitle"/>
          </p:nvPr>
        </p:nvSpPr>
        <p:spPr>
          <a:xfrm>
            <a:off x="727952" y="3592000"/>
            <a:ext cx="7688100" cy="541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Tanmay Mittal -220101099</a:t>
            </a:r>
            <a:endParaRPr/>
          </a:p>
          <a:p>
            <a:pPr indent="0" lvl="0" marL="0" rtl="0" algn="l">
              <a:spcBef>
                <a:spcPts val="0"/>
              </a:spcBef>
              <a:spcAft>
                <a:spcPts val="0"/>
              </a:spcAft>
              <a:buNone/>
            </a:pPr>
            <a:r>
              <a:rPr lang="en"/>
              <a:t>Tanvi Doshi - 220101102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Experiments: Simple prompts VS complex prompts</a:t>
            </a:r>
            <a:endParaRPr/>
          </a:p>
        </p:txBody>
      </p:sp>
      <p:sp>
        <p:nvSpPr>
          <p:cNvPr id="168" name="Google Shape;168;p22"/>
          <p:cNvSpPr txBox="1"/>
          <p:nvPr>
            <p:ph idx="1" type="body"/>
          </p:nvPr>
        </p:nvSpPr>
        <p:spPr>
          <a:xfrm>
            <a:off x="729450" y="1802575"/>
            <a:ext cx="7688700" cy="320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6 Simple prompts and 6 complex prompts, to see how much improvement the model shows in these.</a:t>
            </a:r>
            <a:endParaRPr/>
          </a:p>
          <a:p>
            <a:pPr indent="0" lvl="0" marL="0" rtl="0" algn="l">
              <a:spcBef>
                <a:spcPts val="1200"/>
              </a:spcBef>
              <a:spcAft>
                <a:spcPts val="1200"/>
              </a:spcAft>
              <a:buNone/>
            </a:pPr>
            <a:r>
              <a:t/>
            </a:r>
            <a:endParaRPr/>
          </a:p>
        </p:txBody>
      </p:sp>
      <p:pic>
        <p:nvPicPr>
          <p:cNvPr id="169" name="Google Shape;169;p22" title="__results___11_1.png"/>
          <p:cNvPicPr preferRelativeResize="0"/>
          <p:nvPr/>
        </p:nvPicPr>
        <p:blipFill>
          <a:blip r:embed="rId3">
            <a:alphaModFix/>
          </a:blip>
          <a:stretch>
            <a:fillRect/>
          </a:stretch>
        </p:blipFill>
        <p:spPr>
          <a:xfrm>
            <a:off x="1864075" y="2159150"/>
            <a:ext cx="4759400" cy="2922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3"/>
          <p:cNvSpPr txBox="1"/>
          <p:nvPr>
            <p:ph type="title"/>
          </p:nvPr>
        </p:nvSpPr>
        <p:spPr>
          <a:xfrm>
            <a:off x="771275"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Experiments: Hyperparameters</a:t>
            </a:r>
            <a:endParaRPr/>
          </a:p>
        </p:txBody>
      </p:sp>
      <p:pic>
        <p:nvPicPr>
          <p:cNvPr id="175" name="Google Shape;175;p23" title="__results___14_1.png"/>
          <p:cNvPicPr preferRelativeResize="0"/>
          <p:nvPr/>
        </p:nvPicPr>
        <p:blipFill>
          <a:blip r:embed="rId3">
            <a:alphaModFix/>
          </a:blip>
          <a:stretch>
            <a:fillRect/>
          </a:stretch>
        </p:blipFill>
        <p:spPr>
          <a:xfrm>
            <a:off x="1755050" y="1757700"/>
            <a:ext cx="5721150" cy="3320101"/>
          </a:xfrm>
          <a:prstGeom prst="rect">
            <a:avLst/>
          </a:prstGeom>
          <a:noFill/>
          <a:ln>
            <a:noFill/>
          </a:ln>
        </p:spPr>
      </p:pic>
      <p:pic>
        <p:nvPicPr>
          <p:cNvPr id="176" name="Google Shape;176;p23"/>
          <p:cNvPicPr preferRelativeResize="0"/>
          <p:nvPr/>
        </p:nvPicPr>
        <p:blipFill>
          <a:blip r:embed="rId4">
            <a:alphaModFix/>
          </a:blip>
          <a:stretch>
            <a:fillRect/>
          </a:stretch>
        </p:blipFill>
        <p:spPr>
          <a:xfrm>
            <a:off x="1887550" y="2038100"/>
            <a:ext cx="5239624" cy="29099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182" name="Google Shape;182;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Ensemble of Judges</a:t>
            </a:r>
            <a:endParaRPr/>
          </a:p>
          <a:p>
            <a:pPr indent="-311150" lvl="0" marL="457200" rtl="0" algn="l">
              <a:spcBef>
                <a:spcPts val="0"/>
              </a:spcBef>
              <a:spcAft>
                <a:spcPts val="0"/>
              </a:spcAft>
              <a:buSzPts val="1300"/>
              <a:buAutoNum type="arabicPeriod"/>
            </a:pPr>
            <a:r>
              <a:rPr lang="en"/>
              <a:t>Feedback from CLIP to diffusion model</a:t>
            </a:r>
            <a:endParaRPr/>
          </a:p>
          <a:p>
            <a:pPr indent="-311150" lvl="0" marL="457200" rtl="0" algn="l">
              <a:spcBef>
                <a:spcPts val="0"/>
              </a:spcBef>
              <a:spcAft>
                <a:spcPts val="0"/>
              </a:spcAft>
              <a:buSzPts val="1300"/>
              <a:buAutoNum type="arabicPeriod"/>
            </a:pPr>
            <a:r>
              <a:rPr lang="en"/>
              <a:t>Parallelisation of </a:t>
            </a:r>
            <a:r>
              <a:rPr lang="en"/>
              <a:t>generation and scoring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txBox="1"/>
          <p:nvPr>
            <p:ph type="title"/>
          </p:nvPr>
        </p:nvSpPr>
        <p:spPr>
          <a:xfrm>
            <a:off x="-1486800" y="150425"/>
            <a:ext cx="7021200" cy="2985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pic>
        <p:nvPicPr>
          <p:cNvPr id="188" name="Google Shape;188;p25"/>
          <p:cNvPicPr preferRelativeResize="0"/>
          <p:nvPr/>
        </p:nvPicPr>
        <p:blipFill>
          <a:blip r:embed="rId3">
            <a:alphaModFix/>
          </a:blip>
          <a:stretch>
            <a:fillRect/>
          </a:stretch>
        </p:blipFill>
        <p:spPr>
          <a:xfrm>
            <a:off x="4000500" y="0"/>
            <a:ext cx="5143501" cy="5143501"/>
          </a:xfrm>
          <a:prstGeom prst="rect">
            <a:avLst/>
          </a:prstGeom>
          <a:noFill/>
          <a:ln>
            <a:noFill/>
          </a:ln>
        </p:spPr>
      </p:pic>
      <p:sp>
        <p:nvSpPr>
          <p:cNvPr id="189" name="Google Shape;189;p25"/>
          <p:cNvSpPr txBox="1"/>
          <p:nvPr/>
        </p:nvSpPr>
        <p:spPr>
          <a:xfrm>
            <a:off x="431100" y="2736125"/>
            <a:ext cx="3185400" cy="3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Link to </a:t>
            </a:r>
            <a:r>
              <a:rPr lang="en" sz="1300">
                <a:solidFill>
                  <a:schemeClr val="accent1"/>
                </a:solidFill>
                <a:latin typeface="Lato"/>
                <a:ea typeface="Lato"/>
                <a:cs typeface="Lato"/>
                <a:sym typeface="Lato"/>
              </a:rPr>
              <a:t>codes</a:t>
            </a:r>
            <a:r>
              <a:rPr lang="en" sz="1300">
                <a:solidFill>
                  <a:schemeClr val="accent1"/>
                </a:solidFill>
                <a:latin typeface="Lato"/>
                <a:ea typeface="Lato"/>
                <a:cs typeface="Lato"/>
                <a:sym typeface="Lato"/>
              </a:rPr>
              <a:t> - https://www.kaggle.com/code/tanmay7404/minor-final-tanmay-tanvi</a:t>
            </a:r>
            <a:endParaRPr sz="1300">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pic>
        <p:nvPicPr>
          <p:cNvPr id="93" name="Google Shape;93;p14"/>
          <p:cNvPicPr preferRelativeResize="0"/>
          <p:nvPr/>
        </p:nvPicPr>
        <p:blipFill>
          <a:blip r:embed="rId3">
            <a:alphaModFix/>
          </a:blip>
          <a:stretch>
            <a:fillRect/>
          </a:stretch>
        </p:blipFill>
        <p:spPr>
          <a:xfrm>
            <a:off x="4202384" y="1853850"/>
            <a:ext cx="4314614" cy="2875700"/>
          </a:xfrm>
          <a:prstGeom prst="rect">
            <a:avLst/>
          </a:prstGeom>
          <a:noFill/>
          <a:ln>
            <a:noFill/>
          </a:ln>
        </p:spPr>
      </p:pic>
      <p:sp>
        <p:nvSpPr>
          <p:cNvPr id="94" name="Google Shape;94;p14"/>
          <p:cNvSpPr txBox="1"/>
          <p:nvPr/>
        </p:nvSpPr>
        <p:spPr>
          <a:xfrm>
            <a:off x="5334000" y="4758600"/>
            <a:ext cx="2232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Lato"/>
                <a:ea typeface="Lato"/>
                <a:cs typeface="Lato"/>
                <a:sym typeface="Lato"/>
              </a:rPr>
              <a:t>Théâtre D’opéra Spatial</a:t>
            </a:r>
            <a:endParaRPr sz="1100">
              <a:solidFill>
                <a:schemeClr val="accent1"/>
              </a:solidFill>
              <a:latin typeface="Lato"/>
              <a:ea typeface="Lato"/>
              <a:cs typeface="Lato"/>
              <a:sym typeface="Lato"/>
            </a:endParaRPr>
          </a:p>
        </p:txBody>
      </p:sp>
      <p:sp>
        <p:nvSpPr>
          <p:cNvPr id="95" name="Google Shape;95;p14"/>
          <p:cNvSpPr txBox="1"/>
          <p:nvPr/>
        </p:nvSpPr>
        <p:spPr>
          <a:xfrm>
            <a:off x="249325" y="2871850"/>
            <a:ext cx="3675300" cy="757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rgbClr val="000000"/>
              </a:buClr>
              <a:buSzPts val="770"/>
              <a:buFont typeface="Arial"/>
              <a:buNone/>
            </a:pPr>
            <a:r>
              <a:rPr lang="en" sz="1170"/>
              <a:t>Text-to-image diffusion models like </a:t>
            </a:r>
            <a:r>
              <a:rPr i="1" lang="en" sz="1170"/>
              <a:t>Stable Diffusion</a:t>
            </a:r>
            <a:r>
              <a:rPr lang="en" sz="1170"/>
              <a:t>, </a:t>
            </a:r>
            <a:r>
              <a:rPr i="1" lang="en" sz="1170"/>
              <a:t>DALL·E 3</a:t>
            </a:r>
            <a:r>
              <a:rPr lang="en" sz="1170"/>
              <a:t>, and </a:t>
            </a:r>
            <a:r>
              <a:rPr i="1" lang="en" sz="1170"/>
              <a:t>Midjourney</a:t>
            </a:r>
            <a:r>
              <a:rPr lang="en" sz="1170"/>
              <a:t> have transformed creative content generation.</a:t>
            </a:r>
            <a:endParaRPr sz="1170"/>
          </a:p>
          <a:p>
            <a:pPr indent="0" lvl="0" marL="457200" rtl="0" algn="l">
              <a:lnSpc>
                <a:spcPct val="115000"/>
              </a:lnSpc>
              <a:spcBef>
                <a:spcPts val="1200"/>
              </a:spcBef>
              <a:spcAft>
                <a:spcPts val="0"/>
              </a:spcAft>
              <a:buClr>
                <a:srgbClr val="000000"/>
              </a:buClr>
              <a:buSzPts val="770"/>
              <a:buFont typeface="Arial"/>
              <a:buNone/>
            </a:pPr>
            <a:r>
              <a:t/>
            </a:r>
            <a:endParaRPr sz="1170"/>
          </a:p>
          <a:p>
            <a:pPr indent="0" lvl="0" marL="0" rtl="0" algn="l">
              <a:spcBef>
                <a:spcPts val="1200"/>
              </a:spcBef>
              <a:spcAft>
                <a:spcPts val="0"/>
              </a:spcAft>
              <a:buNone/>
            </a:pPr>
            <a:r>
              <a:t/>
            </a:r>
            <a:endParaRPr sz="1500">
              <a:solidFill>
                <a:schemeClr val="accen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7650" y="1214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r>
              <a:rPr lang="en"/>
              <a:t> : </a:t>
            </a:r>
            <a:r>
              <a:rPr lang="en" sz="2377"/>
              <a:t>Fails for complex prompts</a:t>
            </a:r>
            <a:endParaRPr sz="2377"/>
          </a:p>
        </p:txBody>
      </p:sp>
      <p:sp>
        <p:nvSpPr>
          <p:cNvPr id="101" name="Google Shape;101;p15"/>
          <p:cNvSpPr/>
          <p:nvPr/>
        </p:nvSpPr>
        <p:spPr>
          <a:xfrm>
            <a:off x="589355" y="1749796"/>
            <a:ext cx="3089448" cy="139741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2" name="Google Shape;102;p15"/>
          <p:cNvSpPr txBox="1"/>
          <p:nvPr/>
        </p:nvSpPr>
        <p:spPr>
          <a:xfrm>
            <a:off x="1059625" y="2092850"/>
            <a:ext cx="2148900" cy="71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1"/>
                </a:solidFill>
                <a:latin typeface="Lato"/>
                <a:ea typeface="Lato"/>
                <a:cs typeface="Lato"/>
                <a:sym typeface="Lato"/>
              </a:rPr>
              <a:t>Spatial </a:t>
            </a:r>
            <a:r>
              <a:rPr lang="en" sz="1600">
                <a:solidFill>
                  <a:schemeClr val="accent1"/>
                </a:solidFill>
                <a:latin typeface="Lato"/>
                <a:ea typeface="Lato"/>
                <a:cs typeface="Lato"/>
                <a:sym typeface="Lato"/>
              </a:rPr>
              <a:t>Arrangement</a:t>
            </a:r>
            <a:endParaRPr sz="1600">
              <a:solidFill>
                <a:schemeClr val="accent1"/>
              </a:solidFill>
              <a:latin typeface="Lato"/>
              <a:ea typeface="Lato"/>
              <a:cs typeface="Lato"/>
              <a:sym typeface="Lato"/>
            </a:endParaRPr>
          </a:p>
        </p:txBody>
      </p:sp>
      <p:sp>
        <p:nvSpPr>
          <p:cNvPr id="103" name="Google Shape;103;p15"/>
          <p:cNvSpPr/>
          <p:nvPr/>
        </p:nvSpPr>
        <p:spPr>
          <a:xfrm>
            <a:off x="5723330" y="1573146"/>
            <a:ext cx="3089448" cy="139741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4" name="Google Shape;104;p15"/>
          <p:cNvSpPr txBox="1"/>
          <p:nvPr/>
        </p:nvSpPr>
        <p:spPr>
          <a:xfrm>
            <a:off x="6073075" y="1916200"/>
            <a:ext cx="2148900" cy="71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1"/>
                </a:solidFill>
                <a:latin typeface="Lato"/>
                <a:ea typeface="Lato"/>
                <a:cs typeface="Lato"/>
                <a:sym typeface="Lato"/>
              </a:rPr>
              <a:t>Attributes</a:t>
            </a:r>
            <a:endParaRPr sz="1600">
              <a:solidFill>
                <a:schemeClr val="accent1"/>
              </a:solidFill>
              <a:latin typeface="Lato"/>
              <a:ea typeface="Lato"/>
              <a:cs typeface="Lato"/>
              <a:sym typeface="Lato"/>
            </a:endParaRPr>
          </a:p>
        </p:txBody>
      </p:sp>
      <p:sp>
        <p:nvSpPr>
          <p:cNvPr id="105" name="Google Shape;105;p15"/>
          <p:cNvSpPr/>
          <p:nvPr/>
        </p:nvSpPr>
        <p:spPr>
          <a:xfrm>
            <a:off x="5542580" y="3555696"/>
            <a:ext cx="3089448" cy="139741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6" name="Google Shape;106;p15"/>
          <p:cNvSpPr txBox="1"/>
          <p:nvPr/>
        </p:nvSpPr>
        <p:spPr>
          <a:xfrm>
            <a:off x="5932975" y="3975100"/>
            <a:ext cx="2148900" cy="5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1"/>
                </a:solidFill>
                <a:latin typeface="Lato"/>
                <a:ea typeface="Lato"/>
                <a:cs typeface="Lato"/>
                <a:sym typeface="Lato"/>
              </a:rPr>
              <a:t>World Knowledge/ Physics</a:t>
            </a:r>
            <a:endParaRPr sz="1600">
              <a:solidFill>
                <a:schemeClr val="accent1"/>
              </a:solidFill>
              <a:latin typeface="Lato"/>
              <a:ea typeface="Lato"/>
              <a:cs typeface="Lato"/>
              <a:sym typeface="Lato"/>
            </a:endParaRPr>
          </a:p>
        </p:txBody>
      </p:sp>
      <p:sp>
        <p:nvSpPr>
          <p:cNvPr id="107" name="Google Shape;107;p15"/>
          <p:cNvSpPr/>
          <p:nvPr/>
        </p:nvSpPr>
        <p:spPr>
          <a:xfrm>
            <a:off x="729455" y="3666521"/>
            <a:ext cx="3089448" cy="139741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8" name="Google Shape;108;p15"/>
          <p:cNvSpPr txBox="1"/>
          <p:nvPr/>
        </p:nvSpPr>
        <p:spPr>
          <a:xfrm>
            <a:off x="1107375" y="4009575"/>
            <a:ext cx="2148900" cy="71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1"/>
                </a:solidFill>
                <a:latin typeface="Lato"/>
                <a:ea typeface="Lato"/>
                <a:cs typeface="Lato"/>
                <a:sym typeface="Lato"/>
              </a:rPr>
              <a:t>Object Count</a:t>
            </a:r>
            <a:endParaRPr sz="1600">
              <a:solidFill>
                <a:schemeClr val="accent1"/>
              </a:solidFill>
              <a:latin typeface="Lato"/>
              <a:ea typeface="Lato"/>
              <a:cs typeface="Lato"/>
              <a:sym typeface="Lato"/>
            </a:endParaRPr>
          </a:p>
        </p:txBody>
      </p:sp>
      <p:pic>
        <p:nvPicPr>
          <p:cNvPr descr="a black cat with a loading icon on its face (provided by Tenor)" id="109" name="Google Shape;109;p15"/>
          <p:cNvPicPr preferRelativeResize="0"/>
          <p:nvPr/>
        </p:nvPicPr>
        <p:blipFill>
          <a:blip r:embed="rId3">
            <a:alphaModFix/>
          </a:blip>
          <a:stretch>
            <a:fillRect/>
          </a:stretch>
        </p:blipFill>
        <p:spPr>
          <a:xfrm>
            <a:off x="3395675" y="2122155"/>
            <a:ext cx="2490238" cy="233524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a:t>“A high-quality photo of a red apple sitting to the left of a blue banana on a wooden table”</a:t>
            </a:r>
            <a:endParaRPr b="0"/>
          </a:p>
        </p:txBody>
      </p:sp>
      <p:pic>
        <p:nvPicPr>
          <p:cNvPr id="115" name="Google Shape;115;p16"/>
          <p:cNvPicPr preferRelativeResize="0"/>
          <p:nvPr/>
        </p:nvPicPr>
        <p:blipFill>
          <a:blip r:embed="rId3">
            <a:alphaModFix/>
          </a:blip>
          <a:stretch>
            <a:fillRect/>
          </a:stretch>
        </p:blipFill>
        <p:spPr>
          <a:xfrm>
            <a:off x="2500" y="2275425"/>
            <a:ext cx="2256725" cy="2294800"/>
          </a:xfrm>
          <a:prstGeom prst="rect">
            <a:avLst/>
          </a:prstGeom>
          <a:noFill/>
          <a:ln>
            <a:noFill/>
          </a:ln>
        </p:spPr>
      </p:pic>
      <p:pic>
        <p:nvPicPr>
          <p:cNvPr id="116" name="Google Shape;116;p16"/>
          <p:cNvPicPr preferRelativeResize="0"/>
          <p:nvPr/>
        </p:nvPicPr>
        <p:blipFill>
          <a:blip r:embed="rId4">
            <a:alphaModFix/>
          </a:blip>
          <a:stretch>
            <a:fillRect/>
          </a:stretch>
        </p:blipFill>
        <p:spPr>
          <a:xfrm>
            <a:off x="2259213" y="2274138"/>
            <a:ext cx="2256750" cy="2297356"/>
          </a:xfrm>
          <a:prstGeom prst="rect">
            <a:avLst/>
          </a:prstGeom>
          <a:noFill/>
          <a:ln>
            <a:noFill/>
          </a:ln>
        </p:spPr>
      </p:pic>
      <p:pic>
        <p:nvPicPr>
          <p:cNvPr id="117" name="Google Shape;117;p16"/>
          <p:cNvPicPr preferRelativeResize="0"/>
          <p:nvPr/>
        </p:nvPicPr>
        <p:blipFill rotWithShape="1">
          <a:blip r:embed="rId5">
            <a:alphaModFix/>
          </a:blip>
          <a:srcRect b="2028" l="0" r="0" t="0"/>
          <a:stretch/>
        </p:blipFill>
        <p:spPr>
          <a:xfrm>
            <a:off x="4573250" y="2310562"/>
            <a:ext cx="2256725" cy="2259650"/>
          </a:xfrm>
          <a:prstGeom prst="rect">
            <a:avLst/>
          </a:prstGeom>
          <a:noFill/>
          <a:ln>
            <a:noFill/>
          </a:ln>
        </p:spPr>
      </p:pic>
      <p:pic>
        <p:nvPicPr>
          <p:cNvPr id="118" name="Google Shape;118;p16"/>
          <p:cNvPicPr preferRelativeResize="0"/>
          <p:nvPr/>
        </p:nvPicPr>
        <p:blipFill rotWithShape="1">
          <a:blip r:embed="rId6">
            <a:alphaModFix/>
          </a:blip>
          <a:srcRect b="0" l="0" r="0" t="0"/>
          <a:stretch/>
        </p:blipFill>
        <p:spPr>
          <a:xfrm>
            <a:off x="6887275" y="2295677"/>
            <a:ext cx="2256725" cy="228943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Frustrating</a:t>
            </a:r>
            <a:r>
              <a:rPr lang="en"/>
              <a:t> User Experience</a:t>
            </a:r>
            <a:endParaRPr/>
          </a:p>
        </p:txBody>
      </p:sp>
      <p:sp>
        <p:nvSpPr>
          <p:cNvPr id="124" name="Google Shape;124;p17"/>
          <p:cNvSpPr txBox="1"/>
          <p:nvPr>
            <p:ph idx="1" type="body"/>
          </p:nvPr>
        </p:nvSpPr>
        <p:spPr>
          <a:xfrm>
            <a:off x="401625" y="2078875"/>
            <a:ext cx="5213700" cy="2261100"/>
          </a:xfrm>
          <a:prstGeom prst="rect">
            <a:avLst/>
          </a:prstGeom>
        </p:spPr>
        <p:txBody>
          <a:bodyPr anchorCtr="0" anchor="t" bIns="91425" lIns="91425" spcFirstLastPara="1" rIns="91425" wrap="square" tIns="91425">
            <a:normAutofit/>
          </a:bodyPr>
          <a:lstStyle/>
          <a:p>
            <a:pPr indent="-314325" lvl="0" marL="457200" rtl="0" algn="l">
              <a:lnSpc>
                <a:spcPct val="142857"/>
              </a:lnSpc>
              <a:spcBef>
                <a:spcPts val="1100"/>
              </a:spcBef>
              <a:spcAft>
                <a:spcPts val="0"/>
              </a:spcAft>
              <a:buClr>
                <a:schemeClr val="dk2"/>
              </a:buClr>
              <a:buSzPts val="1350"/>
              <a:buFont typeface="Arial"/>
              <a:buAutoNum type="arabicPeriod"/>
            </a:pPr>
            <a:r>
              <a:rPr b="1" lang="en" sz="1350">
                <a:solidFill>
                  <a:schemeClr val="dk2"/>
                </a:solidFill>
                <a:highlight>
                  <a:schemeClr val="lt1"/>
                </a:highlight>
                <a:latin typeface="Arial"/>
                <a:ea typeface="Arial"/>
                <a:cs typeface="Arial"/>
                <a:sym typeface="Arial"/>
              </a:rPr>
              <a:t>Slow Generation Times:</a:t>
            </a:r>
            <a:r>
              <a:rPr lang="en" sz="1350">
                <a:solidFill>
                  <a:schemeClr val="dk2"/>
                </a:solidFill>
                <a:highlight>
                  <a:schemeClr val="lt1"/>
                </a:highlight>
                <a:latin typeface="Arial"/>
                <a:ea typeface="Arial"/>
                <a:cs typeface="Arial"/>
                <a:sym typeface="Arial"/>
              </a:rPr>
              <a:t> The model requires significant time to produce a single image.</a:t>
            </a:r>
            <a:endParaRPr sz="1350">
              <a:solidFill>
                <a:schemeClr val="dk2"/>
              </a:solidFill>
              <a:highlight>
                <a:schemeClr val="lt1"/>
              </a:highlight>
              <a:latin typeface="Arial"/>
              <a:ea typeface="Arial"/>
              <a:cs typeface="Arial"/>
              <a:sym typeface="Arial"/>
            </a:endParaRPr>
          </a:p>
          <a:p>
            <a:pPr indent="-314325" lvl="0" marL="457200" rtl="0" algn="l">
              <a:lnSpc>
                <a:spcPct val="142857"/>
              </a:lnSpc>
              <a:spcBef>
                <a:spcPts val="0"/>
              </a:spcBef>
              <a:spcAft>
                <a:spcPts val="0"/>
              </a:spcAft>
              <a:buClr>
                <a:schemeClr val="dk2"/>
              </a:buClr>
              <a:buSzPts val="1350"/>
              <a:buFont typeface="Arial"/>
              <a:buAutoNum type="arabicPeriod"/>
            </a:pPr>
            <a:r>
              <a:rPr b="1" lang="en" sz="1350">
                <a:solidFill>
                  <a:schemeClr val="dk2"/>
                </a:solidFill>
                <a:highlight>
                  <a:schemeClr val="lt1"/>
                </a:highlight>
                <a:latin typeface="Arial"/>
                <a:ea typeface="Arial"/>
                <a:cs typeface="Arial"/>
                <a:sym typeface="Arial"/>
              </a:rPr>
              <a:t>Manual Curation Required:</a:t>
            </a:r>
            <a:r>
              <a:rPr lang="en" sz="1350">
                <a:solidFill>
                  <a:schemeClr val="dk2"/>
                </a:solidFill>
                <a:highlight>
                  <a:schemeClr val="lt1"/>
                </a:highlight>
                <a:latin typeface="Arial"/>
                <a:ea typeface="Arial"/>
                <a:cs typeface="Arial"/>
                <a:sym typeface="Arial"/>
              </a:rPr>
              <a:t> Users must personally inspect every output to find a suitable one.</a:t>
            </a:r>
            <a:endParaRPr sz="1350">
              <a:solidFill>
                <a:schemeClr val="dk2"/>
              </a:solidFill>
              <a:highlight>
                <a:schemeClr val="lt1"/>
              </a:highlight>
              <a:latin typeface="Arial"/>
              <a:ea typeface="Arial"/>
              <a:cs typeface="Arial"/>
              <a:sym typeface="Arial"/>
            </a:endParaRPr>
          </a:p>
          <a:p>
            <a:pPr indent="-314325" lvl="0" marL="457200" rtl="0" algn="l">
              <a:lnSpc>
                <a:spcPct val="142857"/>
              </a:lnSpc>
              <a:spcBef>
                <a:spcPts val="0"/>
              </a:spcBef>
              <a:spcAft>
                <a:spcPts val="0"/>
              </a:spcAft>
              <a:buClr>
                <a:schemeClr val="dk2"/>
              </a:buClr>
              <a:buSzPts val="1350"/>
              <a:buFont typeface="Arial"/>
              <a:buAutoNum type="arabicPeriod"/>
            </a:pPr>
            <a:r>
              <a:rPr b="1" lang="en" sz="1350">
                <a:solidFill>
                  <a:schemeClr val="dk2"/>
                </a:solidFill>
                <a:highlight>
                  <a:schemeClr val="lt1"/>
                </a:highlight>
                <a:latin typeface="Arial"/>
                <a:ea typeface="Arial"/>
                <a:cs typeface="Arial"/>
                <a:sym typeface="Arial"/>
              </a:rPr>
              <a:t>Inefficient and Tedious Process:</a:t>
            </a:r>
            <a:r>
              <a:rPr lang="en" sz="1350">
                <a:solidFill>
                  <a:schemeClr val="dk2"/>
                </a:solidFill>
                <a:highlight>
                  <a:schemeClr val="lt1"/>
                </a:highlight>
                <a:latin typeface="Arial"/>
                <a:ea typeface="Arial"/>
                <a:cs typeface="Arial"/>
                <a:sym typeface="Arial"/>
              </a:rPr>
              <a:t> The combination of waiting and manual sifting leads to a frustrating experience.</a:t>
            </a:r>
            <a:endParaRPr b="1" sz="1350">
              <a:solidFill>
                <a:schemeClr val="dk2"/>
              </a:solidFill>
              <a:highlight>
                <a:schemeClr val="lt1"/>
              </a:highlight>
              <a:latin typeface="Arial"/>
              <a:ea typeface="Arial"/>
              <a:cs typeface="Arial"/>
              <a:sym typeface="Arial"/>
            </a:endParaRPr>
          </a:p>
        </p:txBody>
      </p:sp>
      <p:pic>
        <p:nvPicPr>
          <p:cNvPr descr="Executive up to his eyes in paperwork (provided by Getty Images)" id="125" name="Google Shape;125;p17"/>
          <p:cNvPicPr preferRelativeResize="0"/>
          <p:nvPr/>
        </p:nvPicPr>
        <p:blipFill>
          <a:blip r:embed="rId3">
            <a:alphaModFix/>
          </a:blip>
          <a:stretch>
            <a:fillRect/>
          </a:stretch>
        </p:blipFill>
        <p:spPr>
          <a:xfrm>
            <a:off x="6227972" y="985250"/>
            <a:ext cx="2593476" cy="3688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ph type="title"/>
          </p:nvPr>
        </p:nvSpPr>
        <p:spPr>
          <a:xfrm>
            <a:off x="729450" y="1244775"/>
            <a:ext cx="7688700" cy="43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Our Solution</a:t>
            </a:r>
            <a:endParaRPr/>
          </a:p>
        </p:txBody>
      </p:sp>
      <p:sp>
        <p:nvSpPr>
          <p:cNvPr id="131" name="Google Shape;131;p18"/>
          <p:cNvSpPr txBox="1"/>
          <p:nvPr>
            <p:ph idx="1" type="body"/>
          </p:nvPr>
        </p:nvSpPr>
        <p:spPr>
          <a:xfrm>
            <a:off x="729450" y="1678875"/>
            <a:ext cx="7688700" cy="323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Idea is to automate the process of selecting the image that best suits the text prompt.</a:t>
            </a:r>
            <a:endParaRPr/>
          </a:p>
          <a:p>
            <a:pPr indent="0" lvl="0" marL="914400" rtl="0" algn="ctr">
              <a:spcBef>
                <a:spcPts val="1200"/>
              </a:spcBef>
              <a:spcAft>
                <a:spcPts val="1200"/>
              </a:spcAft>
              <a:buNone/>
            </a:pPr>
            <a:r>
              <a:t/>
            </a:r>
            <a:endParaRPr/>
          </a:p>
        </p:txBody>
      </p:sp>
      <p:sp>
        <p:nvSpPr>
          <p:cNvPr id="132" name="Google Shape;132;p18"/>
          <p:cNvSpPr txBox="1"/>
          <p:nvPr/>
        </p:nvSpPr>
        <p:spPr>
          <a:xfrm>
            <a:off x="2007550" y="2947988"/>
            <a:ext cx="1773000" cy="76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1300">
              <a:solidFill>
                <a:schemeClr val="accent1"/>
              </a:solidFill>
              <a:latin typeface="Lato"/>
              <a:ea typeface="Lato"/>
              <a:cs typeface="Lato"/>
              <a:sym typeface="Lato"/>
            </a:endParaRPr>
          </a:p>
          <a:p>
            <a:pPr indent="0" lvl="0" marL="0" rtl="0" algn="ctr">
              <a:spcBef>
                <a:spcPts val="0"/>
              </a:spcBef>
              <a:spcAft>
                <a:spcPts val="0"/>
              </a:spcAft>
              <a:buNone/>
            </a:pPr>
            <a:r>
              <a:rPr lang="en" sz="1300">
                <a:solidFill>
                  <a:schemeClr val="accent1"/>
                </a:solidFill>
                <a:latin typeface="Lato"/>
                <a:ea typeface="Lato"/>
                <a:cs typeface="Lato"/>
                <a:sym typeface="Lato"/>
              </a:rPr>
              <a:t>Stable Diffusion</a:t>
            </a:r>
            <a:endParaRPr sz="1300">
              <a:solidFill>
                <a:schemeClr val="accent1"/>
              </a:solidFill>
              <a:latin typeface="Lato"/>
              <a:ea typeface="Lato"/>
              <a:cs typeface="Lato"/>
              <a:sym typeface="Lato"/>
            </a:endParaRPr>
          </a:p>
        </p:txBody>
      </p:sp>
      <p:sp>
        <p:nvSpPr>
          <p:cNvPr id="133" name="Google Shape;133;p18"/>
          <p:cNvSpPr txBox="1"/>
          <p:nvPr/>
        </p:nvSpPr>
        <p:spPr>
          <a:xfrm>
            <a:off x="5198950" y="2954925"/>
            <a:ext cx="1773000" cy="76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1300">
              <a:solidFill>
                <a:schemeClr val="accent1"/>
              </a:solidFill>
              <a:latin typeface="Lato"/>
              <a:ea typeface="Lato"/>
              <a:cs typeface="Lato"/>
              <a:sym typeface="Lato"/>
            </a:endParaRPr>
          </a:p>
          <a:p>
            <a:pPr indent="0" lvl="0" marL="0" rtl="0" algn="ctr">
              <a:spcBef>
                <a:spcPts val="0"/>
              </a:spcBef>
              <a:spcAft>
                <a:spcPts val="0"/>
              </a:spcAft>
              <a:buNone/>
            </a:pPr>
            <a:r>
              <a:rPr lang="en" sz="1300">
                <a:solidFill>
                  <a:schemeClr val="accent1"/>
                </a:solidFill>
                <a:latin typeface="Lato"/>
                <a:ea typeface="Lato"/>
                <a:cs typeface="Lato"/>
                <a:sym typeface="Lato"/>
              </a:rPr>
              <a:t>CLIP</a:t>
            </a:r>
            <a:endParaRPr sz="1300">
              <a:solidFill>
                <a:schemeClr val="accent1"/>
              </a:solidFill>
              <a:latin typeface="Lato"/>
              <a:ea typeface="Lato"/>
              <a:cs typeface="Lato"/>
              <a:sym typeface="Lato"/>
            </a:endParaRPr>
          </a:p>
        </p:txBody>
      </p:sp>
      <p:sp>
        <p:nvSpPr>
          <p:cNvPr id="134" name="Google Shape;134;p18"/>
          <p:cNvSpPr txBox="1"/>
          <p:nvPr/>
        </p:nvSpPr>
        <p:spPr>
          <a:xfrm>
            <a:off x="1422075" y="2557900"/>
            <a:ext cx="19485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600">
              <a:solidFill>
                <a:schemeClr val="accent1"/>
              </a:solidFill>
              <a:latin typeface="Caveat"/>
              <a:ea typeface="Caveat"/>
              <a:cs typeface="Caveat"/>
              <a:sym typeface="Caveat"/>
            </a:endParaRPr>
          </a:p>
        </p:txBody>
      </p:sp>
      <p:sp>
        <p:nvSpPr>
          <p:cNvPr id="135" name="Google Shape;135;p18"/>
          <p:cNvSpPr txBox="1"/>
          <p:nvPr/>
        </p:nvSpPr>
        <p:spPr>
          <a:xfrm>
            <a:off x="2072200" y="2470300"/>
            <a:ext cx="15144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THE ARTIST</a:t>
            </a:r>
            <a:endParaRPr sz="1300">
              <a:solidFill>
                <a:schemeClr val="accent1"/>
              </a:solidFill>
              <a:latin typeface="Lato"/>
              <a:ea typeface="Lato"/>
              <a:cs typeface="Lato"/>
              <a:sym typeface="Lato"/>
            </a:endParaRPr>
          </a:p>
        </p:txBody>
      </p:sp>
      <p:sp>
        <p:nvSpPr>
          <p:cNvPr id="136" name="Google Shape;136;p18"/>
          <p:cNvSpPr txBox="1"/>
          <p:nvPr/>
        </p:nvSpPr>
        <p:spPr>
          <a:xfrm>
            <a:off x="5283850" y="2470300"/>
            <a:ext cx="15144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THE ART CRITIC</a:t>
            </a:r>
            <a:endParaRPr sz="1300">
              <a:solidFill>
                <a:schemeClr val="accent1"/>
              </a:solidFill>
              <a:latin typeface="Lato"/>
              <a:ea typeface="Lato"/>
              <a:cs typeface="Lato"/>
              <a:sym typeface="Lato"/>
            </a:endParaRPr>
          </a:p>
        </p:txBody>
      </p:sp>
      <p:sp>
        <p:nvSpPr>
          <p:cNvPr id="137" name="Google Shape;137;p18"/>
          <p:cNvSpPr txBox="1"/>
          <p:nvPr/>
        </p:nvSpPr>
        <p:spPr>
          <a:xfrm>
            <a:off x="1822300" y="3827700"/>
            <a:ext cx="2143500" cy="67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Generates multiple candidate images for a given prompt.</a:t>
            </a:r>
            <a:endParaRPr sz="1300">
              <a:solidFill>
                <a:schemeClr val="accent1"/>
              </a:solidFill>
              <a:latin typeface="Lato"/>
              <a:ea typeface="Lato"/>
              <a:cs typeface="Lato"/>
              <a:sym typeface="Lato"/>
            </a:endParaRPr>
          </a:p>
        </p:txBody>
      </p:sp>
      <p:sp>
        <p:nvSpPr>
          <p:cNvPr id="138" name="Google Shape;138;p18"/>
          <p:cNvSpPr txBox="1"/>
          <p:nvPr/>
        </p:nvSpPr>
        <p:spPr>
          <a:xfrm>
            <a:off x="4969300" y="3843750"/>
            <a:ext cx="21435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Scores each image based on how well it aligns with the original text.</a:t>
            </a:r>
            <a:endParaRPr sz="1300">
              <a:solidFill>
                <a:schemeClr val="accent1"/>
              </a:solidFill>
              <a:latin typeface="Lato"/>
              <a:ea typeface="Lato"/>
              <a:cs typeface="Lato"/>
              <a:sym typeface="Lato"/>
            </a:endParaRPr>
          </a:p>
        </p:txBody>
      </p:sp>
      <p:pic>
        <p:nvPicPr>
          <p:cNvPr descr="Woman looking at artwork (provided by Getty Images)" id="139" name="Google Shape;139;p18"/>
          <p:cNvPicPr preferRelativeResize="0"/>
          <p:nvPr/>
        </p:nvPicPr>
        <p:blipFill>
          <a:blip r:embed="rId3">
            <a:alphaModFix/>
          </a:blip>
          <a:stretch>
            <a:fillRect/>
          </a:stretch>
        </p:blipFill>
        <p:spPr>
          <a:xfrm>
            <a:off x="7241049" y="2083028"/>
            <a:ext cx="1773000" cy="2658196"/>
          </a:xfrm>
          <a:prstGeom prst="rect">
            <a:avLst/>
          </a:prstGeom>
          <a:noFill/>
          <a:ln>
            <a:noFill/>
          </a:ln>
        </p:spPr>
      </p:pic>
      <p:sp>
        <p:nvSpPr>
          <p:cNvPr id="140" name="Google Shape;140;p18"/>
          <p:cNvSpPr txBox="1"/>
          <p:nvPr/>
        </p:nvSpPr>
        <p:spPr>
          <a:xfrm>
            <a:off x="766450" y="4783375"/>
            <a:ext cx="65565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descr="Back view of female Artist painting picture on canvas at art studio. (provided by Getty Images)" id="141" name="Google Shape;141;p18"/>
          <p:cNvPicPr preferRelativeResize="0"/>
          <p:nvPr/>
        </p:nvPicPr>
        <p:blipFill>
          <a:blip r:embed="rId4">
            <a:alphaModFix/>
          </a:blip>
          <a:stretch>
            <a:fillRect/>
          </a:stretch>
        </p:blipFill>
        <p:spPr>
          <a:xfrm>
            <a:off x="142475" y="2093375"/>
            <a:ext cx="1608301" cy="2647849"/>
          </a:xfrm>
          <a:prstGeom prst="rect">
            <a:avLst/>
          </a:prstGeom>
          <a:noFill/>
          <a:ln>
            <a:noFill/>
          </a:ln>
        </p:spPr>
      </p:pic>
      <p:sp>
        <p:nvSpPr>
          <p:cNvPr id="142" name="Google Shape;142;p18"/>
          <p:cNvSpPr/>
          <p:nvPr/>
        </p:nvSpPr>
        <p:spPr>
          <a:xfrm>
            <a:off x="4124950" y="3181125"/>
            <a:ext cx="729600" cy="31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Foundational Models</a:t>
            </a:r>
            <a:endParaRPr/>
          </a:p>
        </p:txBody>
      </p:sp>
      <p:sp>
        <p:nvSpPr>
          <p:cNvPr id="148" name="Google Shape;148;p19"/>
          <p:cNvSpPr txBox="1"/>
          <p:nvPr>
            <p:ph idx="1" type="body"/>
          </p:nvPr>
        </p:nvSpPr>
        <p:spPr>
          <a:xfrm>
            <a:off x="729450" y="1853850"/>
            <a:ext cx="8070900" cy="2975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“High-Resolution Image Synthesis with Latent Diffusion Models” (Rombach et al., CVPR 2022)</a:t>
            </a:r>
            <a:endParaRPr/>
          </a:p>
          <a:p>
            <a:pPr indent="-298450" lvl="1" marL="914400" rtl="0" algn="l">
              <a:spcBef>
                <a:spcPts val="0"/>
              </a:spcBef>
              <a:spcAft>
                <a:spcPts val="0"/>
              </a:spcAft>
              <a:buSzPts val="1100"/>
              <a:buChar char="○"/>
            </a:pPr>
            <a:r>
              <a:rPr lang="en"/>
              <a:t>Introduced a latent space, a compressed representation of images, which drastically reduced computation without losing visual quality.</a:t>
            </a:r>
            <a:endParaRPr/>
          </a:p>
          <a:p>
            <a:pPr indent="-298450" lvl="1" marL="914400" rtl="0" algn="l">
              <a:spcBef>
                <a:spcPts val="0"/>
              </a:spcBef>
              <a:spcAft>
                <a:spcPts val="0"/>
              </a:spcAft>
              <a:buSzPts val="1100"/>
              <a:buChar char="○"/>
            </a:pPr>
            <a:r>
              <a:rPr lang="en"/>
              <a:t>The model is trained to iteratively denoise latent representations, gradually turning random noise into a coherent image that matches the input text.</a:t>
            </a:r>
            <a:endParaRPr/>
          </a:p>
          <a:p>
            <a:pPr indent="-311150" lvl="0" marL="457200" rtl="0" algn="l">
              <a:spcBef>
                <a:spcPts val="0"/>
              </a:spcBef>
              <a:spcAft>
                <a:spcPts val="0"/>
              </a:spcAft>
              <a:buSzPts val="1300"/>
              <a:buAutoNum type="arabicPeriod"/>
            </a:pPr>
            <a:r>
              <a:rPr lang="en"/>
              <a:t>“Learning Transferable Visual Models from Natural Language Supervision” (Radford et al., ICML 2021 (OpenAI))</a:t>
            </a:r>
            <a:endParaRPr/>
          </a:p>
          <a:p>
            <a:pPr indent="-298450" lvl="1" marL="914400" rtl="0" algn="l">
              <a:spcBef>
                <a:spcPts val="0"/>
              </a:spcBef>
              <a:spcAft>
                <a:spcPts val="0"/>
              </a:spcAft>
              <a:buSzPts val="1100"/>
              <a:buChar char="○"/>
            </a:pPr>
            <a:r>
              <a:rPr lang="en"/>
              <a:t>The CLIP paper introduced a new way to train vision models — not by labeling images manually, but by learning from millions of image–caption pairs found online.</a:t>
            </a:r>
            <a:endParaRPr/>
          </a:p>
          <a:p>
            <a:pPr indent="-298450" lvl="1" marL="914400" rtl="0" algn="l">
              <a:spcBef>
                <a:spcPts val="0"/>
              </a:spcBef>
              <a:spcAft>
                <a:spcPts val="0"/>
              </a:spcAft>
              <a:buSzPts val="1100"/>
              <a:buChar char="○"/>
            </a:pPr>
            <a:r>
              <a:rPr lang="en"/>
              <a:t>CLIP consists of two encoders - a text encoder that converts a sentence into a text embedding and an image encoder that converts an image into an image embedding.</a:t>
            </a:r>
            <a:endParaRPr sz="1100"/>
          </a:p>
          <a:p>
            <a:pPr indent="-298450" lvl="1" marL="914400" rtl="0" algn="l">
              <a:spcBef>
                <a:spcPts val="0"/>
              </a:spcBef>
              <a:spcAft>
                <a:spcPts val="0"/>
              </a:spcAft>
              <a:buSzPts val="1100"/>
              <a:buFont typeface="Arial"/>
              <a:buChar char="○"/>
            </a:pPr>
            <a:r>
              <a:rPr lang="en"/>
              <a:t>Both embeddings live in a shared semantic space — meaning related image-text pairs lie close together.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0"/>
          <p:cNvSpPr txBox="1"/>
          <p:nvPr>
            <p:ph type="title"/>
          </p:nvPr>
        </p:nvSpPr>
        <p:spPr>
          <a:xfrm>
            <a:off x="624300" y="543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Pipeline</a:t>
            </a:r>
            <a:endParaRPr/>
          </a:p>
        </p:txBody>
      </p:sp>
      <p:pic>
        <p:nvPicPr>
          <p:cNvPr id="154" name="Google Shape;154;p20"/>
          <p:cNvPicPr preferRelativeResize="0"/>
          <p:nvPr/>
        </p:nvPicPr>
        <p:blipFill rotWithShape="1">
          <a:blip r:embed="rId3">
            <a:alphaModFix/>
          </a:blip>
          <a:srcRect b="0" l="572" r="2425" t="0"/>
          <a:stretch/>
        </p:blipFill>
        <p:spPr>
          <a:xfrm>
            <a:off x="0" y="1182025"/>
            <a:ext cx="9144000" cy="372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type="title"/>
          </p:nvPr>
        </p:nvSpPr>
        <p:spPr>
          <a:xfrm>
            <a:off x="727650" y="1129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Experiments &amp; Results</a:t>
            </a:r>
            <a:endParaRPr/>
          </a:p>
        </p:txBody>
      </p:sp>
      <p:sp>
        <p:nvSpPr>
          <p:cNvPr id="160" name="Google Shape;160;p21"/>
          <p:cNvSpPr txBox="1"/>
          <p:nvPr>
            <p:ph idx="1" type="body"/>
          </p:nvPr>
        </p:nvSpPr>
        <p:spPr>
          <a:xfrm>
            <a:off x="727650" y="1623125"/>
            <a:ext cx="7688700" cy="314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Prompt: </a:t>
            </a:r>
            <a:r>
              <a:rPr lang="en" sz="1100">
                <a:solidFill>
                  <a:schemeClr val="dk2"/>
                </a:solidFill>
                <a:latin typeface="Raleway"/>
                <a:ea typeface="Raleway"/>
                <a:cs typeface="Raleway"/>
                <a:sym typeface="Raleway"/>
              </a:rPr>
              <a:t>“A high-quality photo of a red apple sitting to the left of a blue banana on a wooden table”</a:t>
            </a:r>
            <a:endParaRPr/>
          </a:p>
          <a:p>
            <a:pPr indent="0" lvl="0" marL="0" rtl="0" algn="l">
              <a:spcBef>
                <a:spcPts val="1200"/>
              </a:spcBef>
              <a:spcAft>
                <a:spcPts val="1200"/>
              </a:spcAft>
              <a:buNone/>
            </a:pPr>
            <a:r>
              <a:rPr lang="en"/>
              <a:t>Result:</a:t>
            </a:r>
            <a:endParaRPr/>
          </a:p>
        </p:txBody>
      </p:sp>
      <p:pic>
        <p:nvPicPr>
          <p:cNvPr id="161" name="Google Shape;161;p21"/>
          <p:cNvPicPr preferRelativeResize="0"/>
          <p:nvPr/>
        </p:nvPicPr>
        <p:blipFill>
          <a:blip r:embed="rId3">
            <a:alphaModFix/>
          </a:blip>
          <a:stretch>
            <a:fillRect/>
          </a:stretch>
        </p:blipFill>
        <p:spPr>
          <a:xfrm>
            <a:off x="1497625" y="1937198"/>
            <a:ext cx="7319500" cy="2617226"/>
          </a:xfrm>
          <a:prstGeom prst="rect">
            <a:avLst/>
          </a:prstGeom>
          <a:noFill/>
          <a:ln>
            <a:noFill/>
          </a:ln>
        </p:spPr>
      </p:pic>
      <p:sp>
        <p:nvSpPr>
          <p:cNvPr id="162" name="Google Shape;162;p21"/>
          <p:cNvSpPr txBox="1"/>
          <p:nvPr/>
        </p:nvSpPr>
        <p:spPr>
          <a:xfrm>
            <a:off x="2022725" y="4554425"/>
            <a:ext cx="65193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Generated 16 images, with patience level 5 and obtained a much improved image</a:t>
            </a:r>
            <a:endParaRPr sz="13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